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17"/>
  </p:notesMasterIdLst>
  <p:sldIdLst>
    <p:sldId id="277"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9144000" cy="6858000" type="screen4x3"/>
  <p:notesSz cx="7010400" cy="9296400"/>
  <p:embeddedFontLst>
    <p:embeddedFont>
      <p:font typeface="Myriad Web Pro" pitchFamily="34" charset="0"/>
      <p:regular r:id="rId18"/>
      <p:bold r:id="rId19"/>
      <p:italic r:id="rId20"/>
    </p:embeddedFont>
    <p:embeddedFont>
      <p:font typeface="Calibri" pitchFamily="34" charset="0"/>
      <p:regular r:id="rId21"/>
      <p:bold r:id="rId22"/>
      <p:italic r:id="rId23"/>
      <p:boldItalic r:id="rId2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ira Shafir" initials="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6471" autoAdjust="0"/>
  </p:normalViewPr>
  <p:slideViewPr>
    <p:cSldViewPr>
      <p:cViewPr>
        <p:scale>
          <a:sx n="100" d="100"/>
          <a:sy n="100" d="100"/>
        </p:scale>
        <p:origin x="-1266" y="6"/>
      </p:cViewPr>
      <p:guideLst>
        <p:guide orient="horz" pos="2160"/>
        <p:guide pos="2880"/>
      </p:guideLst>
    </p:cSldViewPr>
  </p:slideViewPr>
  <p:outlineViewPr>
    <p:cViewPr>
      <p:scale>
        <a:sx n="33" d="100"/>
        <a:sy n="33" d="100"/>
      </p:scale>
      <p:origin x="0" y="17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A7D48023-3DCD-4463-81E1-5797654A5939}" type="datetimeFigureOut">
              <a:rPr lang="en-US" smtClean="0"/>
              <a:t>2/27/2013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310A32C6-0CBA-4711-B049-B7D292691054}" type="slidenum">
              <a:rPr lang="en-US" smtClean="0"/>
              <a:t>‹#›</a:t>
            </a:fld>
            <a:endParaRPr lang="en-US"/>
          </a:p>
        </p:txBody>
      </p:sp>
    </p:spTree>
    <p:extLst>
      <p:ext uri="{BB962C8B-B14F-4D97-AF65-F5344CB8AC3E}">
        <p14:creationId xmlns:p14="http://schemas.microsoft.com/office/powerpoint/2010/main" val="160930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2</a:t>
            </a:fld>
            <a:endParaRPr lang="en-US"/>
          </a:p>
        </p:txBody>
      </p:sp>
    </p:spTree>
    <p:extLst>
      <p:ext uri="{BB962C8B-B14F-4D97-AF65-F5344CB8AC3E}">
        <p14:creationId xmlns:p14="http://schemas.microsoft.com/office/powerpoint/2010/main" val="18783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11</a:t>
            </a:fld>
            <a:endParaRPr lang="en-US"/>
          </a:p>
        </p:txBody>
      </p:sp>
    </p:spTree>
    <p:extLst>
      <p:ext uri="{BB962C8B-B14F-4D97-AF65-F5344CB8AC3E}">
        <p14:creationId xmlns:p14="http://schemas.microsoft.com/office/powerpoint/2010/main" val="388764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12</a:t>
            </a:fld>
            <a:endParaRPr lang="en-US"/>
          </a:p>
        </p:txBody>
      </p:sp>
    </p:spTree>
    <p:extLst>
      <p:ext uri="{BB962C8B-B14F-4D97-AF65-F5344CB8AC3E}">
        <p14:creationId xmlns:p14="http://schemas.microsoft.com/office/powerpoint/2010/main" val="44923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13</a:t>
            </a:fld>
            <a:endParaRPr lang="en-US"/>
          </a:p>
        </p:txBody>
      </p:sp>
    </p:spTree>
    <p:extLst>
      <p:ext uri="{BB962C8B-B14F-4D97-AF65-F5344CB8AC3E}">
        <p14:creationId xmlns:p14="http://schemas.microsoft.com/office/powerpoint/2010/main" val="74073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14</a:t>
            </a:fld>
            <a:endParaRPr lang="en-US"/>
          </a:p>
        </p:txBody>
      </p:sp>
    </p:spTree>
    <p:extLst>
      <p:ext uri="{BB962C8B-B14F-4D97-AF65-F5344CB8AC3E}">
        <p14:creationId xmlns:p14="http://schemas.microsoft.com/office/powerpoint/2010/main" val="298109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15</a:t>
            </a:fld>
            <a:endParaRPr lang="en-US"/>
          </a:p>
        </p:txBody>
      </p:sp>
    </p:spTree>
    <p:extLst>
      <p:ext uri="{BB962C8B-B14F-4D97-AF65-F5344CB8AC3E}">
        <p14:creationId xmlns:p14="http://schemas.microsoft.com/office/powerpoint/2010/main" val="323916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3</a:t>
            </a:fld>
            <a:endParaRPr lang="en-US"/>
          </a:p>
        </p:txBody>
      </p:sp>
    </p:spTree>
    <p:extLst>
      <p:ext uri="{BB962C8B-B14F-4D97-AF65-F5344CB8AC3E}">
        <p14:creationId xmlns:p14="http://schemas.microsoft.com/office/powerpoint/2010/main" val="285527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4</a:t>
            </a:fld>
            <a:endParaRPr lang="en-US"/>
          </a:p>
        </p:txBody>
      </p:sp>
    </p:spTree>
    <p:extLst>
      <p:ext uri="{BB962C8B-B14F-4D97-AF65-F5344CB8AC3E}">
        <p14:creationId xmlns:p14="http://schemas.microsoft.com/office/powerpoint/2010/main" val="42023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5</a:t>
            </a:fld>
            <a:endParaRPr lang="en-US"/>
          </a:p>
        </p:txBody>
      </p:sp>
    </p:spTree>
    <p:extLst>
      <p:ext uri="{BB962C8B-B14F-4D97-AF65-F5344CB8AC3E}">
        <p14:creationId xmlns:p14="http://schemas.microsoft.com/office/powerpoint/2010/main" val="122130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6</a:t>
            </a:fld>
            <a:endParaRPr lang="en-US"/>
          </a:p>
        </p:txBody>
      </p:sp>
    </p:spTree>
    <p:extLst>
      <p:ext uri="{BB962C8B-B14F-4D97-AF65-F5344CB8AC3E}">
        <p14:creationId xmlns:p14="http://schemas.microsoft.com/office/powerpoint/2010/main" val="161597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7</a:t>
            </a:fld>
            <a:endParaRPr lang="en-US"/>
          </a:p>
        </p:txBody>
      </p:sp>
    </p:spTree>
    <p:extLst>
      <p:ext uri="{BB962C8B-B14F-4D97-AF65-F5344CB8AC3E}">
        <p14:creationId xmlns:p14="http://schemas.microsoft.com/office/powerpoint/2010/main" val="58108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8</a:t>
            </a:fld>
            <a:endParaRPr lang="en-US"/>
          </a:p>
        </p:txBody>
      </p:sp>
    </p:spTree>
    <p:extLst>
      <p:ext uri="{BB962C8B-B14F-4D97-AF65-F5344CB8AC3E}">
        <p14:creationId xmlns:p14="http://schemas.microsoft.com/office/powerpoint/2010/main" val="98608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9</a:t>
            </a:fld>
            <a:endParaRPr lang="en-US"/>
          </a:p>
        </p:txBody>
      </p:sp>
    </p:spTree>
    <p:extLst>
      <p:ext uri="{BB962C8B-B14F-4D97-AF65-F5344CB8AC3E}">
        <p14:creationId xmlns:p14="http://schemas.microsoft.com/office/powerpoint/2010/main" val="89035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10</a:t>
            </a:fld>
            <a:endParaRPr lang="en-US"/>
          </a:p>
        </p:txBody>
      </p:sp>
    </p:spTree>
    <p:extLst>
      <p:ext uri="{BB962C8B-B14F-4D97-AF65-F5344CB8AC3E}">
        <p14:creationId xmlns:p14="http://schemas.microsoft.com/office/powerpoint/2010/main" val="850594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0" r:id="rId6"/>
    <p:sldLayoutId id="2147483659" r:id="rId7"/>
    <p:sldLayoutId id="2147483658" r:id="rId8"/>
    <p:sldLayoutId id="2147483666" r:id="rId9"/>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2028825"/>
            <a:ext cx="6400800" cy="457200"/>
          </a:xfrm>
        </p:spPr>
        <p:txBody>
          <a:bodyPr/>
          <a:lstStyle/>
          <a:p>
            <a:r>
              <a:rPr lang="en-US" dirty="0"/>
              <a:t>Dr. Shira Shafir</a:t>
            </a:r>
          </a:p>
        </p:txBody>
      </p:sp>
      <p:sp>
        <p:nvSpPr>
          <p:cNvPr id="3" name="Text Placeholder 2"/>
          <p:cNvSpPr>
            <a:spLocks noGrp="1"/>
          </p:cNvSpPr>
          <p:nvPr>
            <p:ph type="body" sz="quarter" idx="10"/>
          </p:nvPr>
        </p:nvSpPr>
        <p:spPr>
          <a:xfrm>
            <a:off x="1524000" y="2409825"/>
            <a:ext cx="6400800" cy="762000"/>
          </a:xfrm>
        </p:spPr>
        <p:txBody>
          <a:bodyPr/>
          <a:lstStyle/>
          <a:p>
            <a:r>
              <a:rPr lang="en-US" dirty="0"/>
              <a:t>Assistant Professor of Epidemiology</a:t>
            </a:r>
          </a:p>
          <a:p>
            <a:r>
              <a:rPr lang="en-US" dirty="0"/>
              <a:t>UCLA Fielding School of Public Health</a:t>
            </a:r>
          </a:p>
        </p:txBody>
      </p:sp>
      <p:sp>
        <p:nvSpPr>
          <p:cNvPr id="4" name="Title 3"/>
          <p:cNvSpPr>
            <a:spLocks noGrp="1"/>
          </p:cNvSpPr>
          <p:nvPr>
            <p:ph type="title"/>
          </p:nvPr>
        </p:nvSpPr>
        <p:spPr>
          <a:xfrm>
            <a:off x="609600" y="762000"/>
            <a:ext cx="8229600" cy="914400"/>
          </a:xfrm>
        </p:spPr>
        <p:txBody>
          <a:bodyPr/>
          <a:lstStyle/>
          <a:p>
            <a:r>
              <a:rPr lang="en-US" dirty="0"/>
              <a:t>Death from Fungus in the Soil</a:t>
            </a:r>
          </a:p>
        </p:txBody>
      </p:sp>
      <p:sp>
        <p:nvSpPr>
          <p:cNvPr id="7" name="Text Placeholder 6"/>
          <p:cNvSpPr>
            <a:spLocks noGrp="1"/>
          </p:cNvSpPr>
          <p:nvPr>
            <p:ph type="body" sz="quarter" idx="12"/>
          </p:nvPr>
        </p:nvSpPr>
        <p:spPr/>
        <p:txBody>
          <a:bodyPr/>
          <a:lstStyle/>
          <a:p>
            <a:r>
              <a:rPr lang="en-US" i="1" dirty="0" smtClean="0"/>
              <a:t>Emerging Infectious Diseases</a:t>
            </a:r>
            <a:endParaRPr lang="en-US" i="1" dirty="0"/>
          </a:p>
        </p:txBody>
      </p:sp>
      <p:sp>
        <p:nvSpPr>
          <p:cNvPr id="8" name="Text Placeholder 7"/>
          <p:cNvSpPr>
            <a:spLocks noGrp="1"/>
          </p:cNvSpPr>
          <p:nvPr>
            <p:ph type="body" sz="quarter" idx="11"/>
          </p:nvPr>
        </p:nvSpPr>
        <p:spPr/>
        <p:txBody>
          <a:bodyPr/>
          <a:lstStyle/>
          <a:p>
            <a:r>
              <a:rPr lang="en-US" dirty="0" smtClean="0"/>
              <a:t>National Center for Emerging and </a:t>
            </a:r>
            <a:r>
              <a:rPr lang="en-US" dirty="0" err="1" smtClean="0"/>
              <a:t>Zoonotic</a:t>
            </a:r>
            <a:r>
              <a:rPr lang="en-US" dirty="0" smtClean="0"/>
              <a:t> Infectious Diseases</a:t>
            </a:r>
            <a:endParaRPr lang="en-US" dirty="0"/>
          </a:p>
        </p:txBody>
      </p:sp>
      <p:sp>
        <p:nvSpPr>
          <p:cNvPr id="9" name="Text Placeholder 2"/>
          <p:cNvSpPr txBox="1">
            <a:spLocks/>
          </p:cNvSpPr>
          <p:nvPr/>
        </p:nvSpPr>
        <p:spPr>
          <a:xfrm>
            <a:off x="1581150" y="5486400"/>
            <a:ext cx="6400800" cy="685800"/>
          </a:xfrm>
          <a:prstGeom prst="rect">
            <a:avLst/>
          </a:prstGeom>
        </p:spPr>
        <p:txBody>
          <a:bodyPr/>
          <a:lstStyle>
            <a:lvl1pPr marL="342900" indent="-342900" algn="ctr" defTabSz="914400" rtl="0" eaLnBrk="1" latinLnBrk="0" hangingPunct="1">
              <a:lnSpc>
                <a:spcPts val="2000"/>
              </a:lnSpc>
              <a:spcBef>
                <a:spcPct val="20000"/>
              </a:spcBef>
              <a:buFont typeface="Arial" pitchFamily="34" charset="0"/>
              <a:buNone/>
              <a:defRPr sz="1800" kern="1200" baseline="0">
                <a:solidFill>
                  <a:schemeClr val="tx1"/>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smtClean="0"/>
              <a:t>Emerging Infectious Diseases </a:t>
            </a:r>
            <a:endParaRPr lang="en-US" sz="1600" dirty="0" smtClean="0"/>
          </a:p>
          <a:p>
            <a:r>
              <a:rPr lang="en-US" sz="1600" dirty="0" smtClean="0"/>
              <a:t>November 2012</a:t>
            </a:r>
            <a:endParaRPr lang="en-US" sz="1600" dirty="0"/>
          </a:p>
        </p:txBody>
      </p:sp>
      <p:sp>
        <p:nvSpPr>
          <p:cNvPr id="10" name="Text Placeholder 2"/>
          <p:cNvSpPr txBox="1">
            <a:spLocks/>
          </p:cNvSpPr>
          <p:nvPr/>
        </p:nvSpPr>
        <p:spPr>
          <a:xfrm>
            <a:off x="838200" y="3486150"/>
            <a:ext cx="7467600" cy="704850"/>
          </a:xfrm>
          <a:prstGeom prst="rect">
            <a:avLst/>
          </a:prstGeom>
        </p:spPr>
        <p:txBody>
          <a:bodyPr/>
          <a:lstStyle>
            <a:lvl1pPr marL="342900" indent="-342900" algn="ctr" defTabSz="914400" rtl="0" eaLnBrk="1" latinLnBrk="0" hangingPunct="1">
              <a:lnSpc>
                <a:spcPts val="2000"/>
              </a:lnSpc>
              <a:spcBef>
                <a:spcPct val="20000"/>
              </a:spcBef>
              <a:buFont typeface="Arial" pitchFamily="34" charset="0"/>
              <a:buNone/>
              <a:defRPr sz="1800" kern="1200" baseline="0">
                <a:solidFill>
                  <a:schemeClr val="tx1"/>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dirty="0" smtClean="0"/>
              <a:t>Based on the article</a:t>
            </a:r>
          </a:p>
          <a:p>
            <a:r>
              <a:rPr lang="en-US" b="1" dirty="0" smtClean="0"/>
              <a:t>       </a:t>
            </a:r>
            <a:r>
              <a:rPr lang="en-US" b="1" i="1" dirty="0" err="1"/>
              <a:t>Coccidioidomycosis</a:t>
            </a:r>
            <a:r>
              <a:rPr lang="en-US" b="1" i="1" dirty="0"/>
              <a:t>-associated Deaths, United States, 1990–2008</a:t>
            </a:r>
            <a:endParaRPr lang="en-US" b="1" i="1" dirty="0">
              <a:effectLst/>
            </a:endParaRPr>
          </a:p>
        </p:txBody>
      </p:sp>
      <p:sp>
        <p:nvSpPr>
          <p:cNvPr id="12" name="Subtitle 1"/>
          <p:cNvSpPr txBox="1">
            <a:spLocks/>
          </p:cNvSpPr>
          <p:nvPr/>
        </p:nvSpPr>
        <p:spPr>
          <a:xfrm>
            <a:off x="2305050" y="4191000"/>
            <a:ext cx="4953000" cy="933450"/>
          </a:xfrm>
          <a:prstGeom prst="rect">
            <a:avLst/>
          </a:prstGeom>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800" dirty="0"/>
              <a:t>Jennifer Y. Huang</a:t>
            </a:r>
            <a:r>
              <a:rPr lang="en-US" sz="1800" dirty="0" smtClean="0"/>
              <a:t>, </a:t>
            </a:r>
            <a:r>
              <a:rPr lang="en-US" sz="1800" dirty="0"/>
              <a:t>Benjamin Bristow, </a:t>
            </a:r>
            <a:endParaRPr lang="en-US" sz="1800" dirty="0" smtClean="0"/>
          </a:p>
          <a:p>
            <a:pPr>
              <a:spcBef>
                <a:spcPts val="0"/>
              </a:spcBef>
            </a:pPr>
            <a:r>
              <a:rPr lang="en-US" sz="1800" dirty="0" smtClean="0"/>
              <a:t>Shira Shafir</a:t>
            </a:r>
            <a:r>
              <a:rPr lang="en-US" sz="1800" dirty="0"/>
              <a:t>, and Frank Sorvillo</a:t>
            </a:r>
          </a:p>
        </p:txBody>
      </p:sp>
    </p:spTree>
    <p:extLst>
      <p:ext uri="{BB962C8B-B14F-4D97-AF65-F5344CB8AC3E}">
        <p14:creationId xmlns:p14="http://schemas.microsoft.com/office/powerpoint/2010/main" val="257353703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dirty="0" smtClean="0"/>
              <a:t>What was the purpose of the study about </a:t>
            </a:r>
            <a:r>
              <a:rPr lang="en-US" dirty="0" err="1" smtClean="0"/>
              <a:t>coccidioidomycosis</a:t>
            </a:r>
            <a:r>
              <a:rPr lang="en-US" dirty="0" smtClean="0"/>
              <a:t>-associated </a:t>
            </a:r>
            <a:r>
              <a:rPr lang="en-US" dirty="0" smtClean="0"/>
              <a:t>deaths?</a:t>
            </a:r>
          </a:p>
        </p:txBody>
      </p:sp>
      <p:sp>
        <p:nvSpPr>
          <p:cNvPr id="20482"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smtClean="0"/>
              <a:t>To figure out if there were any reasons or risk factors that made it more likely that someone would die from coccidioidomycosis.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smtClean="0"/>
              <a:t>How was the study conducted?</a:t>
            </a:r>
          </a:p>
        </p:txBody>
      </p:sp>
      <p:sp>
        <p:nvSpPr>
          <p:cNvPr id="21506" name="Content Placeholder 4"/>
          <p:cNvSpPr>
            <a:spLocks noGrp="1"/>
          </p:cNvSpPr>
          <p:nvPr>
            <p:ph idx="1"/>
          </p:nvPr>
        </p:nvSpPr>
        <p:spPr bwMode="auto">
          <a:xfrm>
            <a:off x="304800" y="1458913"/>
            <a:ext cx="8534400" cy="5143500"/>
          </a:xfrm>
          <a:noFill/>
          <a:ln>
            <a:miter lim="800000"/>
            <a:headEnd/>
            <a:tailEnd/>
          </a:ln>
        </p:spPr>
        <p:txBody>
          <a:bodyPr vert="horz" wrap="square" lIns="91440" tIns="45720" rIns="91440" bIns="45720" numCol="1" anchor="t" anchorCtr="0" compatLnSpc="1">
            <a:prstTxWarp prst="textNoShape">
              <a:avLst/>
            </a:prstTxWarp>
          </a:bodyPr>
          <a:lstStyle/>
          <a:p>
            <a:pPr>
              <a:lnSpc>
                <a:spcPct val="110000"/>
              </a:lnSpc>
              <a:spcBef>
                <a:spcPts val="1200"/>
              </a:spcBef>
            </a:pPr>
            <a:r>
              <a:rPr lang="en-US" sz="2100" dirty="0" smtClean="0"/>
              <a:t>Analyzing US death certificates from 1990–2008 by looking at: </a:t>
            </a:r>
          </a:p>
          <a:p>
            <a:pPr lvl="1">
              <a:lnSpc>
                <a:spcPct val="110000"/>
              </a:lnSpc>
              <a:spcBef>
                <a:spcPts val="600"/>
              </a:spcBef>
              <a:buSzTx/>
            </a:pPr>
            <a:r>
              <a:rPr lang="en-US" dirty="0" smtClean="0"/>
              <a:t>Demographic information</a:t>
            </a:r>
          </a:p>
          <a:p>
            <a:pPr lvl="1">
              <a:lnSpc>
                <a:spcPct val="110000"/>
              </a:lnSpc>
              <a:spcBef>
                <a:spcPts val="600"/>
              </a:spcBef>
              <a:buSzTx/>
            </a:pPr>
            <a:r>
              <a:rPr lang="en-US" dirty="0" smtClean="0"/>
              <a:t>Geographic information</a:t>
            </a:r>
          </a:p>
          <a:p>
            <a:pPr lvl="1">
              <a:lnSpc>
                <a:spcPct val="110000"/>
              </a:lnSpc>
              <a:spcBef>
                <a:spcPts val="600"/>
              </a:spcBef>
              <a:buSzTx/>
            </a:pPr>
            <a:r>
              <a:rPr lang="en-US" dirty="0" smtClean="0"/>
              <a:t>Causes of deaths</a:t>
            </a:r>
          </a:p>
          <a:p>
            <a:pPr>
              <a:lnSpc>
                <a:spcPct val="110000"/>
              </a:lnSpc>
              <a:spcBef>
                <a:spcPts val="1800"/>
              </a:spcBef>
            </a:pPr>
            <a:r>
              <a:rPr lang="en-US" sz="2100" dirty="0" smtClean="0"/>
              <a:t>Examining and comparing the death certificate data to the US Census data to calculate mortality rates.</a:t>
            </a:r>
          </a:p>
          <a:p>
            <a:pPr>
              <a:lnSpc>
                <a:spcPct val="110000"/>
              </a:lnSpc>
              <a:spcBef>
                <a:spcPts val="1800"/>
              </a:spcBef>
            </a:pPr>
            <a:r>
              <a:rPr lang="en-US" sz="2100" dirty="0" smtClean="0"/>
              <a:t>Conducting a case-control study by comparing people who died of </a:t>
            </a:r>
            <a:r>
              <a:rPr lang="en-US" sz="2100" dirty="0" err="1" smtClean="0"/>
              <a:t>coccidioidomycosis</a:t>
            </a:r>
            <a:r>
              <a:rPr lang="en-US" sz="2100" dirty="0" smtClean="0"/>
              <a:t> to randomly chosen people who died of other causes to determine the risk factors for </a:t>
            </a:r>
            <a:r>
              <a:rPr lang="en-US" sz="2100" dirty="0" err="1" smtClean="0"/>
              <a:t>coccidioidomycosis</a:t>
            </a:r>
            <a:r>
              <a:rPr lang="en-US" sz="2100" dirty="0" smtClean="0"/>
              <a:t> in a certain race, in a particular age group, in a particular state or region, and in some groups who had any other diseases that may have increased their risk of dying from the infection.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smtClean="0"/>
              <a:t>What could the health community be doing to improve outcomes for those who get the disease?</a:t>
            </a:r>
          </a:p>
        </p:txBody>
      </p:sp>
      <p:sp>
        <p:nvSpPr>
          <p:cNvPr id="22530"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pPr>
            <a:r>
              <a:rPr lang="en-US" smtClean="0"/>
              <a:t>The important thing is rapid diagnosis by:</a:t>
            </a:r>
          </a:p>
          <a:p>
            <a:pPr lvl="1">
              <a:lnSpc>
                <a:spcPct val="120000"/>
              </a:lnSpc>
              <a:buSzTx/>
            </a:pPr>
            <a:r>
              <a:rPr lang="en-US" smtClean="0"/>
              <a:t>Encouraging people who have been living, visiting, or traveling in the areas where infection occurs to see the doctor if they are not feeling well.</a:t>
            </a:r>
          </a:p>
          <a:p>
            <a:pPr lvl="1">
              <a:lnSpc>
                <a:spcPct val="120000"/>
              </a:lnSpc>
              <a:buSzTx/>
            </a:pPr>
            <a:r>
              <a:rPr lang="en-US" smtClean="0"/>
              <a:t>Encouraging doctors to test for the disease.</a:t>
            </a:r>
          </a:p>
          <a:p>
            <a:pPr>
              <a:lnSpc>
                <a:spcPct val="120000"/>
              </a:lnSpc>
              <a:spcBef>
                <a:spcPts val="2000"/>
              </a:spcBef>
            </a:pPr>
            <a:r>
              <a:rPr lang="en-US" smtClean="0"/>
              <a:t>There should be continued research into a vaccine and better treatments for the infection.</a:t>
            </a:r>
          </a:p>
          <a:p>
            <a:pPr>
              <a:lnSpc>
                <a:spcPct val="120000"/>
              </a:lnSpc>
              <a:spcBef>
                <a:spcPts val="2000"/>
              </a:spcBef>
            </a:pPr>
            <a:r>
              <a:rPr lang="en-US" smtClean="0"/>
              <a:t>Good reporting of the disease helps to give more information about where the disease is occurring and who is getting sick.</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dirty="0" smtClean="0"/>
              <a:t>What are the signs and symptoms of </a:t>
            </a:r>
            <a:r>
              <a:rPr lang="en-US" dirty="0" err="1"/>
              <a:t>c</a:t>
            </a:r>
            <a:r>
              <a:rPr lang="en-US" dirty="0" err="1" smtClean="0"/>
              <a:t>occidioidomycosis</a:t>
            </a:r>
            <a:r>
              <a:rPr lang="en-US" dirty="0" smtClean="0"/>
              <a:t>?</a:t>
            </a:r>
          </a:p>
        </p:txBody>
      </p:sp>
      <p:sp>
        <p:nvSpPr>
          <p:cNvPr id="5" name="Content Placeholder 4"/>
          <p:cNvSpPr>
            <a:spLocks noGrp="1"/>
          </p:cNvSpPr>
          <p:nvPr>
            <p:ph idx="1"/>
          </p:nvPr>
        </p:nvSpPr>
        <p:spPr>
          <a:xfrm>
            <a:off x="457200" y="1485900"/>
            <a:ext cx="8229600" cy="4953000"/>
          </a:xfrm>
        </p:spPr>
        <p:txBody>
          <a:bodyPr/>
          <a:lstStyle/>
          <a:p>
            <a:pPr fontAlgn="auto">
              <a:spcBef>
                <a:spcPts val="1500"/>
              </a:spcBef>
              <a:spcAft>
                <a:spcPts val="0"/>
              </a:spcAft>
              <a:defRPr/>
            </a:pPr>
            <a:r>
              <a:rPr lang="en-US" sz="1950" dirty="0"/>
              <a:t>Less than half of all infected people will not experience any symptoms, or they will have very mild flu-like symptoms that go away on their own.</a:t>
            </a:r>
          </a:p>
          <a:p>
            <a:pPr fontAlgn="auto">
              <a:spcBef>
                <a:spcPts val="1500"/>
              </a:spcBef>
              <a:spcAft>
                <a:spcPts val="0"/>
              </a:spcAft>
              <a:defRPr/>
            </a:pPr>
            <a:r>
              <a:rPr lang="en-US" sz="1950" dirty="0"/>
              <a:t>However, when symptoms do occur, they can be serious. They may include fever, cough, headache, muscle aches, joint pain in the knees and ankles, and a rash on the upper trunk or extremities. People who are infected may have none, some, or all of these symptoms.</a:t>
            </a:r>
          </a:p>
          <a:p>
            <a:pPr fontAlgn="auto">
              <a:spcBef>
                <a:spcPts val="1500"/>
              </a:spcBef>
              <a:spcAft>
                <a:spcPts val="0"/>
              </a:spcAft>
              <a:defRPr/>
            </a:pPr>
            <a:r>
              <a:rPr lang="en-US" sz="1950" dirty="0"/>
              <a:t>The symptoms usually appear between one and three weeks after exposure to the fungus.</a:t>
            </a:r>
          </a:p>
          <a:p>
            <a:pPr fontAlgn="auto">
              <a:spcBef>
                <a:spcPts val="1500"/>
              </a:spcBef>
              <a:spcAft>
                <a:spcPts val="0"/>
              </a:spcAft>
              <a:defRPr/>
            </a:pPr>
            <a:r>
              <a:rPr lang="en-US" sz="1950" dirty="0"/>
              <a:t>If the disease advances, it can cause skin lesions, chronic pneumonia, meningitis, and bone and joint infection.</a:t>
            </a:r>
          </a:p>
          <a:p>
            <a:pPr fontAlgn="auto">
              <a:spcBef>
                <a:spcPts val="1500"/>
              </a:spcBef>
              <a:spcAft>
                <a:spcPts val="0"/>
              </a:spcAft>
              <a:defRPr/>
            </a:pPr>
            <a:r>
              <a:rPr lang="en-US" sz="1950" dirty="0"/>
              <a:t>It is important to go to the doctor to get a reliable test for the infection if people are experiencing any of the symptoms which last for more than a week.</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bwMode="auto">
          <a:xfrm>
            <a:off x="457200" y="198438"/>
            <a:ext cx="8229600" cy="1143000"/>
          </a:xfrm>
          <a:noFill/>
          <a:ln>
            <a:miter lim="800000"/>
            <a:headEnd/>
            <a:tailEnd/>
          </a:ln>
        </p:spPr>
        <p:txBody>
          <a:bodyPr vert="horz" wrap="square" lIns="91440" tIns="45720" rIns="91440" bIns="45720" numCol="1" anchor="ctr" compatLnSpc="1">
            <a:prstTxWarp prst="textNoShape">
              <a:avLst/>
            </a:prstTxWarp>
          </a:bodyPr>
          <a:lstStyle/>
          <a:p>
            <a:r>
              <a:rPr lang="en-US" dirty="0" smtClean="0"/>
              <a:t>What can individuals do to protect themselves from </a:t>
            </a:r>
            <a:r>
              <a:rPr lang="en-US" dirty="0" err="1"/>
              <a:t>c</a:t>
            </a:r>
            <a:r>
              <a:rPr lang="en-US" dirty="0" err="1" smtClean="0"/>
              <a:t>occidioidomycosis</a:t>
            </a:r>
            <a:r>
              <a:rPr lang="en-US" dirty="0" smtClean="0"/>
              <a:t>?</a:t>
            </a:r>
          </a:p>
        </p:txBody>
      </p:sp>
      <p:sp>
        <p:nvSpPr>
          <p:cNvPr id="24578" name="Content Placeholder 4"/>
          <p:cNvSpPr>
            <a:spLocks noGrp="1"/>
          </p:cNvSpPr>
          <p:nvPr>
            <p:ph idx="1"/>
          </p:nvPr>
        </p:nvSpPr>
        <p:spPr bwMode="auto">
          <a:xfrm>
            <a:off x="304800" y="1447800"/>
            <a:ext cx="8534400" cy="5105400"/>
          </a:xfrm>
          <a:noFill/>
          <a:ln>
            <a:miter lim="800000"/>
            <a:headEnd/>
            <a:tailEnd/>
          </a:ln>
        </p:spPr>
        <p:txBody>
          <a:bodyPr vert="horz" wrap="square" lIns="91440" tIns="45720" rIns="91440" bIns="45720" numCol="1" anchor="t" anchorCtr="0" compatLnSpc="1">
            <a:prstTxWarp prst="textNoShape">
              <a:avLst/>
            </a:prstTxWarp>
          </a:bodyPr>
          <a:lstStyle/>
          <a:p>
            <a:pPr>
              <a:lnSpc>
                <a:spcPct val="110000"/>
              </a:lnSpc>
            </a:pPr>
            <a:r>
              <a:rPr lang="en-US" sz="2100" dirty="0" smtClean="0"/>
              <a:t>It is very difficult to avoid exposure to </a:t>
            </a:r>
            <a:r>
              <a:rPr lang="en-US" sz="2100" i="1" dirty="0" err="1" smtClean="0"/>
              <a:t>Coccidioides</a:t>
            </a:r>
            <a:r>
              <a:rPr lang="en-US" sz="2100" dirty="0" smtClean="0"/>
              <a:t>, but people who live in endemic regions should try to avoid dusty environments.</a:t>
            </a:r>
          </a:p>
          <a:p>
            <a:pPr>
              <a:lnSpc>
                <a:spcPct val="110000"/>
              </a:lnSpc>
              <a:spcBef>
                <a:spcPts val="1500"/>
              </a:spcBef>
            </a:pPr>
            <a:r>
              <a:rPr lang="en-US" sz="2100" dirty="0" smtClean="0"/>
              <a:t>People who are at risk for severe disease can:</a:t>
            </a:r>
          </a:p>
          <a:p>
            <a:pPr lvl="1">
              <a:lnSpc>
                <a:spcPct val="110000"/>
              </a:lnSpc>
              <a:buSzTx/>
            </a:pPr>
            <a:r>
              <a:rPr lang="en-US" dirty="0"/>
              <a:t>w</a:t>
            </a:r>
            <a:r>
              <a:rPr lang="en-US" dirty="0" smtClean="0"/>
              <a:t>ear an N95 mask when in or near a dusty environment, such as a construction zone.</a:t>
            </a:r>
          </a:p>
          <a:p>
            <a:pPr lvl="1">
              <a:lnSpc>
                <a:spcPct val="110000"/>
              </a:lnSpc>
              <a:buSzTx/>
            </a:pPr>
            <a:r>
              <a:rPr lang="en-US" dirty="0"/>
              <a:t>t</a:t>
            </a:r>
            <a:r>
              <a:rPr lang="en-US" dirty="0" smtClean="0"/>
              <a:t>ry to avoid activities that involve close contact with dust (yard work, gardening, digging).</a:t>
            </a:r>
          </a:p>
          <a:p>
            <a:pPr lvl="1">
              <a:lnSpc>
                <a:spcPct val="110000"/>
              </a:lnSpc>
              <a:buSzTx/>
            </a:pPr>
            <a:r>
              <a:rPr lang="en-US" dirty="0"/>
              <a:t>u</a:t>
            </a:r>
            <a:r>
              <a:rPr lang="en-US" dirty="0" smtClean="0"/>
              <a:t>se air quality improvement measures indoors, such as HEPA filters.</a:t>
            </a:r>
          </a:p>
          <a:p>
            <a:pPr lvl="1">
              <a:lnSpc>
                <a:spcPct val="110000"/>
              </a:lnSpc>
              <a:buSzTx/>
            </a:pPr>
            <a:r>
              <a:rPr lang="en-US" dirty="0"/>
              <a:t>i</a:t>
            </a:r>
            <a:r>
              <a:rPr lang="en-US" dirty="0" smtClean="0"/>
              <a:t>f necessary, ask doctor for prophylactic anti-fungal medication.</a:t>
            </a:r>
          </a:p>
          <a:p>
            <a:pPr lvl="1">
              <a:lnSpc>
                <a:spcPct val="110000"/>
              </a:lnSpc>
              <a:buSzTx/>
            </a:pPr>
            <a:r>
              <a:rPr lang="en-US" dirty="0"/>
              <a:t>c</a:t>
            </a:r>
            <a:r>
              <a:rPr lang="en-US" dirty="0" smtClean="0"/>
              <a:t>lean skin injuries well with soap and water, especially if they have been exposed to soil or dust, since it is possible for the fungus to enter the body through breaks in the skin.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842984"/>
            <a:ext cx="6400800" cy="2057400"/>
          </a:xfrm>
        </p:spPr>
        <p:txBody>
          <a:bodyPr/>
          <a:lstStyle/>
          <a:p>
            <a:pPr algn="l"/>
            <a:r>
              <a:rPr lang="en-US" sz="1200" dirty="0">
                <a:solidFill>
                  <a:schemeClr val="tx1"/>
                </a:solidFill>
              </a:rPr>
              <a:t>For more information, please contact:</a:t>
            </a:r>
          </a:p>
          <a:p>
            <a:pPr algn="l"/>
            <a:r>
              <a:rPr lang="en-US" sz="1200" i="1" dirty="0">
                <a:solidFill>
                  <a:schemeClr val="tx1"/>
                </a:solidFill>
              </a:rPr>
              <a:t>Emerging Infectious Diseases</a:t>
            </a:r>
            <a:endParaRPr lang="en-US" sz="1200" dirty="0">
              <a:solidFill>
                <a:schemeClr val="tx1"/>
              </a:solidFill>
            </a:endParaRPr>
          </a:p>
          <a:p>
            <a:pPr algn="l"/>
            <a:r>
              <a:rPr lang="en-US" sz="1200" dirty="0">
                <a:solidFill>
                  <a:schemeClr val="tx1"/>
                </a:solidFill>
              </a:rPr>
              <a:t>Centers for Disease Control and Prevention</a:t>
            </a:r>
          </a:p>
          <a:p>
            <a:pPr lvl="0" algn="l"/>
            <a:r>
              <a:rPr lang="en-US" sz="1200" b="0" dirty="0">
                <a:solidFill>
                  <a:schemeClr val="tx1"/>
                </a:solidFill>
              </a:rPr>
              <a:t>1600 Clifton Road NE, Mailstop D61, Atlanta,  GA  </a:t>
            </a:r>
            <a:r>
              <a:rPr lang="en-US" sz="1200" b="0" dirty="0" smtClean="0">
                <a:solidFill>
                  <a:schemeClr val="tx1"/>
                </a:solidFill>
              </a:rPr>
              <a:t>30333, USA</a:t>
            </a:r>
            <a:endParaRPr lang="en-US" sz="1200" b="0" dirty="0">
              <a:solidFill>
                <a:schemeClr val="tx1"/>
              </a:solidFill>
            </a:endParaRPr>
          </a:p>
          <a:p>
            <a:pPr lvl="0" algn="l"/>
            <a:r>
              <a:rPr lang="en-US" sz="1200" b="0" dirty="0">
                <a:solidFill>
                  <a:schemeClr val="tx1"/>
                </a:solidFill>
              </a:rPr>
              <a:t>Telephone: 1-404-639-1960/Fax: 1-404-639-1954</a:t>
            </a:r>
          </a:p>
          <a:p>
            <a:pPr lvl="0" algn="l"/>
            <a:r>
              <a:rPr lang="en-US" sz="1200" b="0" dirty="0">
                <a:solidFill>
                  <a:schemeClr val="tx1"/>
                </a:solidFill>
              </a:rPr>
              <a:t>E-mail:  eideditor@cdc.gov 	Web:  http://www.cdc.gov/eid/</a:t>
            </a:r>
          </a:p>
          <a:p>
            <a:pPr lvl="0" algn="l"/>
            <a:endParaRPr lang="en-US" sz="1200" b="0" dirty="0">
              <a:solidFill>
                <a:schemeClr val="tx1"/>
              </a:solidFill>
            </a:endParaRPr>
          </a:p>
          <a:p>
            <a:pPr lvl="0" algn="l"/>
            <a:r>
              <a:rPr lang="en-US" sz="900" b="0" dirty="0">
                <a:solidFill>
                  <a:schemeClr val="tx1"/>
                </a:solidFill>
              </a:rPr>
              <a:t>The findings and conclusions in this report are those of the authors and do not necessarily represent the official position of the Centers for Disease Control and Prevention.</a:t>
            </a:r>
          </a:p>
        </p:txBody>
      </p:sp>
      <p:sp>
        <p:nvSpPr>
          <p:cNvPr id="8" name="Text Placeholder 7"/>
          <p:cNvSpPr>
            <a:spLocks noGrp="1"/>
          </p:cNvSpPr>
          <p:nvPr>
            <p:ph type="body" sz="quarter" idx="11"/>
          </p:nvPr>
        </p:nvSpPr>
        <p:spPr/>
        <p:txBody>
          <a:bodyPr/>
          <a:lstStyle/>
          <a:p>
            <a:r>
              <a:rPr lang="en-US" dirty="0" smtClean="0"/>
              <a:t>National Center for Emerging and </a:t>
            </a:r>
            <a:r>
              <a:rPr lang="en-US" dirty="0" err="1" smtClean="0"/>
              <a:t>Zoonotic</a:t>
            </a:r>
            <a:r>
              <a:rPr lang="en-US" dirty="0" smtClean="0"/>
              <a:t> Infectious Diseases</a:t>
            </a:r>
          </a:p>
          <a:p>
            <a:endParaRPr lang="en-US" dirty="0"/>
          </a:p>
        </p:txBody>
      </p:sp>
      <p:sp>
        <p:nvSpPr>
          <p:cNvPr id="14" name="Text Placeholder 13"/>
          <p:cNvSpPr>
            <a:spLocks noGrp="1"/>
          </p:cNvSpPr>
          <p:nvPr>
            <p:ph type="body" sz="quarter" idx="12"/>
          </p:nvPr>
        </p:nvSpPr>
        <p:spPr/>
        <p:txBody>
          <a:bodyPr/>
          <a:lstStyle/>
          <a:p>
            <a:r>
              <a:rPr lang="en-US" i="1" dirty="0" smtClean="0"/>
              <a:t>Emerging Infectious Diseases</a:t>
            </a:r>
            <a:endParaRPr lang="en-US" i="1" dirty="0"/>
          </a:p>
        </p:txBody>
      </p:sp>
      <p:pic>
        <p:nvPicPr>
          <p:cNvPr id="10" name="Picture 9" descr="Logos of the United States Department of Health and Human Services and Centers for Disease Control and Prevention&#10;"/>
          <p:cNvPicPr>
            <a:picLocks noChangeAspect="1"/>
          </p:cNvPicPr>
          <p:nvPr/>
        </p:nvPicPr>
        <p:blipFill>
          <a:blip r:embed="rId3" cstate="print"/>
          <a:stretch>
            <a:fillRect/>
          </a:stretch>
        </p:blipFill>
        <p:spPr>
          <a:xfrm>
            <a:off x="8763000" y="6477000"/>
            <a:ext cx="190500" cy="190500"/>
          </a:xfrm>
          <a:prstGeom prst="rect">
            <a:avLst/>
          </a:prstGeom>
        </p:spPr>
      </p:pic>
      <p:sp>
        <p:nvSpPr>
          <p:cNvPr id="11" name="Subtitle 1"/>
          <p:cNvSpPr txBox="1">
            <a:spLocks/>
          </p:cNvSpPr>
          <p:nvPr/>
        </p:nvSpPr>
        <p:spPr>
          <a:xfrm>
            <a:off x="838200" y="1676400"/>
            <a:ext cx="7620000" cy="914400"/>
          </a:xfrm>
          <a:prstGeom prst="rect">
            <a:avLst/>
          </a:prstGeom>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smtClean="0"/>
              <a:t>Thank you to all authors</a:t>
            </a:r>
          </a:p>
          <a:p>
            <a:r>
              <a:rPr lang="en-US" sz="1800" dirty="0"/>
              <a:t>Jennifer Y. Huang, Benjamin </a:t>
            </a:r>
            <a:r>
              <a:rPr lang="en-US" sz="1800" dirty="0" smtClean="0"/>
              <a:t>Bristow, Shira </a:t>
            </a:r>
            <a:r>
              <a:rPr lang="en-US" sz="1800" dirty="0"/>
              <a:t>Shafir, and Frank Sorvillo</a:t>
            </a:r>
          </a:p>
        </p:txBody>
      </p:sp>
    </p:spTree>
    <p:extLst>
      <p:ext uri="{BB962C8B-B14F-4D97-AF65-F5344CB8AC3E}">
        <p14:creationId xmlns:p14="http://schemas.microsoft.com/office/powerpoint/2010/main" val="13886257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dirty="0" smtClean="0"/>
              <a:t>What is </a:t>
            </a:r>
            <a:r>
              <a:rPr lang="en-US" dirty="0" err="1" smtClean="0"/>
              <a:t>c</a:t>
            </a:r>
            <a:r>
              <a:rPr lang="en-US" dirty="0" err="1" smtClean="0"/>
              <a:t>occidioidomycosis</a:t>
            </a:r>
            <a:r>
              <a:rPr lang="en-US" dirty="0" smtClean="0"/>
              <a:t>?</a:t>
            </a:r>
          </a:p>
        </p:txBody>
      </p:sp>
      <p:sp>
        <p:nvSpPr>
          <p:cNvPr id="12290" name="Content Placeholder 4"/>
          <p:cNvSpPr>
            <a:spLocks noGrp="1"/>
          </p:cNvSpPr>
          <p:nvPr>
            <p:ph idx="1"/>
          </p:nvPr>
        </p:nvSpPr>
        <p:spPr bwMode="auto">
          <a:xfrm>
            <a:off x="457200" y="14097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spcBef>
                <a:spcPts val="800"/>
              </a:spcBef>
            </a:pPr>
            <a:r>
              <a:rPr lang="en-US" sz="2200" dirty="0" err="1" smtClean="0"/>
              <a:t>Coccidioidomycosis</a:t>
            </a:r>
            <a:r>
              <a:rPr lang="en-US" sz="2200" dirty="0" smtClean="0"/>
              <a:t>, also known as </a:t>
            </a:r>
            <a:r>
              <a:rPr lang="en-US" sz="2200" dirty="0" err="1" smtClean="0"/>
              <a:t>cocci</a:t>
            </a:r>
            <a:r>
              <a:rPr lang="en-US" sz="2200" dirty="0" smtClean="0"/>
              <a:t> or valley fever, is a disease primarily in the lungs caused by the </a:t>
            </a:r>
            <a:r>
              <a:rPr lang="en-US" sz="2200" dirty="0" smtClean="0"/>
              <a:t>fungus </a:t>
            </a:r>
            <a:r>
              <a:rPr lang="en-US" sz="2200" i="1" dirty="0" err="1" smtClean="0"/>
              <a:t>Coccidioides</a:t>
            </a:r>
            <a:r>
              <a:rPr lang="en-US" sz="2200" dirty="0" smtClean="0"/>
              <a:t>. </a:t>
            </a:r>
          </a:p>
          <a:p>
            <a:pPr lvl="1">
              <a:lnSpc>
                <a:spcPct val="120000"/>
              </a:lnSpc>
              <a:spcBef>
                <a:spcPts val="600"/>
              </a:spcBef>
              <a:buSzTx/>
            </a:pPr>
            <a:r>
              <a:rPr lang="en-US" sz="2100" dirty="0" smtClean="0"/>
              <a:t>found in the soil of dry, low rainfall </a:t>
            </a:r>
            <a:r>
              <a:rPr lang="en-US" sz="2100" dirty="0" smtClean="0"/>
              <a:t>areas.</a:t>
            </a:r>
            <a:endParaRPr lang="en-US" sz="2100" dirty="0" smtClean="0"/>
          </a:p>
          <a:p>
            <a:pPr lvl="1">
              <a:lnSpc>
                <a:spcPct val="120000"/>
              </a:lnSpc>
              <a:spcBef>
                <a:spcPts val="600"/>
              </a:spcBef>
              <a:buSzTx/>
            </a:pPr>
            <a:r>
              <a:rPr lang="en-US" sz="2100" dirty="0" smtClean="0"/>
              <a:t>endemic in many parts of the Southwestern United States, Mexico, and Central and South America. Many people in these areas get exposed to the fungus at some point in their </a:t>
            </a:r>
            <a:r>
              <a:rPr lang="en-US" sz="2100" dirty="0" smtClean="0"/>
              <a:t>lives.</a:t>
            </a:r>
            <a:endParaRPr lang="en-US" sz="2100" dirty="0" smtClean="0"/>
          </a:p>
          <a:p>
            <a:pPr>
              <a:lnSpc>
                <a:spcPct val="120000"/>
              </a:lnSpc>
              <a:spcBef>
                <a:spcPts val="2000"/>
              </a:spcBef>
            </a:pPr>
            <a:r>
              <a:rPr lang="en-US" sz="2200" dirty="0" smtClean="0"/>
              <a:t>For most people who get infected, the infection will go away on its own. However, certain groups of people may develop severe or disseminated infections or chronic pneumonia, which requires medical treatment.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smtClean="0"/>
              <a:t>Who is most likely to get coccidioidomycosis?</a:t>
            </a:r>
          </a:p>
        </p:txBody>
      </p:sp>
      <p:sp>
        <p:nvSpPr>
          <p:cNvPr id="13314" name="Content Placeholder 4"/>
          <p:cNvSpPr>
            <a:spLocks noGrp="1"/>
          </p:cNvSpPr>
          <p:nvPr>
            <p:ph idx="1"/>
          </p:nvPr>
        </p:nvSpPr>
        <p:spPr bwMode="auto">
          <a:xfrm>
            <a:off x="457200" y="1390650"/>
            <a:ext cx="8229600" cy="5238750"/>
          </a:xfrm>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t>People who are at risk for infection with </a:t>
            </a:r>
            <a:r>
              <a:rPr lang="en-US" sz="2000" i="1" dirty="0" err="1" smtClean="0"/>
              <a:t>Coccidioides</a:t>
            </a:r>
            <a:r>
              <a:rPr lang="en-US" sz="2000" dirty="0" smtClean="0"/>
              <a:t>  are: </a:t>
            </a:r>
          </a:p>
          <a:p>
            <a:pPr lvl="1">
              <a:buSzTx/>
            </a:pPr>
            <a:r>
              <a:rPr lang="en-US" dirty="0" smtClean="0"/>
              <a:t>Anyone who lives in, visits, or travels through the endemic areas.</a:t>
            </a:r>
          </a:p>
          <a:p>
            <a:pPr lvl="1">
              <a:buSzTx/>
            </a:pPr>
            <a:r>
              <a:rPr lang="en-US" dirty="0" smtClean="0"/>
              <a:t>People whose occupations involve being outdoors or disturbing the soil, such as archeologists, military personnel, construction workers, and farmers.</a:t>
            </a:r>
          </a:p>
          <a:p>
            <a:pPr>
              <a:spcBef>
                <a:spcPts val="1800"/>
              </a:spcBef>
            </a:pPr>
            <a:r>
              <a:rPr lang="en-US" sz="2000" dirty="0" smtClean="0"/>
              <a:t>The risk of infection increases when the amount of dust in the air increases, such as after earthquakes, dust storms, droughts, or other natural disasters.</a:t>
            </a:r>
          </a:p>
          <a:p>
            <a:pPr>
              <a:spcBef>
                <a:spcPts val="1800"/>
              </a:spcBef>
            </a:pPr>
            <a:r>
              <a:rPr lang="en-US" sz="2000" dirty="0" smtClean="0"/>
              <a:t>People who are at higher risk for severe or disseminated disease are:</a:t>
            </a:r>
          </a:p>
          <a:p>
            <a:pPr lvl="1">
              <a:buSzTx/>
            </a:pPr>
            <a:r>
              <a:rPr lang="en-US" dirty="0" smtClean="0"/>
              <a:t>People with compromised or suppressed immune systems, like those having HIV, those receiving corticosteroids, and pregnant women (particularly those in third trimester</a:t>
            </a:r>
            <a:r>
              <a:rPr lang="en-US" dirty="0" smtClean="0"/>
              <a:t>)</a:t>
            </a:r>
            <a:endParaRPr lang="en-US" dirty="0" smtClean="0"/>
          </a:p>
          <a:p>
            <a:pPr lvl="1">
              <a:buSzTx/>
            </a:pPr>
            <a:r>
              <a:rPr lang="en-US" dirty="0" smtClean="0"/>
              <a:t>Men, African Americans, and Filipino </a:t>
            </a:r>
            <a:r>
              <a:rPr lang="en-US" dirty="0" smtClean="0"/>
              <a:t>Americans</a:t>
            </a:r>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smtClean="0"/>
              <a:t>Is coccidioidomycosis considered a major cause of death in the US?</a:t>
            </a:r>
          </a:p>
        </p:txBody>
      </p:sp>
      <p:sp>
        <p:nvSpPr>
          <p:cNvPr id="14338"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30000"/>
              </a:lnSpc>
              <a:spcBef>
                <a:spcPts val="2000"/>
              </a:spcBef>
            </a:pPr>
            <a:r>
              <a:rPr lang="en-US" dirty="0" smtClean="0"/>
              <a:t>While </a:t>
            </a:r>
            <a:r>
              <a:rPr lang="en-US" dirty="0" err="1" smtClean="0"/>
              <a:t>coccidioidomycosis</a:t>
            </a:r>
            <a:r>
              <a:rPr lang="en-US" dirty="0" smtClean="0"/>
              <a:t> has the potential to be severe and fatal, the number of deaths in the United States associated with this disease </a:t>
            </a:r>
            <a:r>
              <a:rPr lang="en-US" dirty="0" smtClean="0"/>
              <a:t>is </a:t>
            </a:r>
            <a:r>
              <a:rPr lang="en-US" dirty="0" smtClean="0"/>
              <a:t>limited.</a:t>
            </a:r>
          </a:p>
          <a:p>
            <a:pPr>
              <a:lnSpc>
                <a:spcPct val="130000"/>
              </a:lnSpc>
              <a:spcBef>
                <a:spcPts val="2000"/>
              </a:spcBef>
            </a:pPr>
            <a:r>
              <a:rPr lang="en-US" dirty="0" smtClean="0"/>
              <a:t>Over an 18-year period, about 3,100 deaths related to this disease occurred.</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smtClean="0"/>
              <a:t>Who is most likely to die from coccidioidomycosis?</a:t>
            </a:r>
          </a:p>
        </p:txBody>
      </p:sp>
      <p:sp>
        <p:nvSpPr>
          <p:cNvPr id="15362"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spcBef>
                <a:spcPts val="2000"/>
              </a:spcBef>
            </a:pPr>
            <a:r>
              <a:rPr lang="en-US" dirty="0" smtClean="0"/>
              <a:t>Native Americans and </a:t>
            </a:r>
            <a:r>
              <a:rPr lang="en-US" dirty="0" smtClean="0"/>
              <a:t>Hispanics</a:t>
            </a:r>
            <a:endParaRPr lang="en-US" dirty="0" smtClean="0"/>
          </a:p>
          <a:p>
            <a:pPr>
              <a:lnSpc>
                <a:spcPct val="120000"/>
              </a:lnSpc>
              <a:spcBef>
                <a:spcPts val="2000"/>
              </a:spcBef>
            </a:pPr>
            <a:r>
              <a:rPr lang="en-US" dirty="0" smtClean="0"/>
              <a:t>Anyone over the age of 65 </a:t>
            </a:r>
            <a:r>
              <a:rPr lang="en-US" dirty="0" smtClean="0"/>
              <a:t>years</a:t>
            </a:r>
            <a:endParaRPr lang="en-US" dirty="0" smtClean="0"/>
          </a:p>
          <a:p>
            <a:pPr>
              <a:lnSpc>
                <a:spcPct val="120000"/>
              </a:lnSpc>
              <a:spcBef>
                <a:spcPts val="2000"/>
              </a:spcBef>
            </a:pPr>
            <a:r>
              <a:rPr lang="en-US" dirty="0" smtClean="0"/>
              <a:t>People who have conditions of a compromised immune system, including HIV, tuberculosis, diabetes mellitus, autoimmune diseases, organ transplant, and cancers of lymphatic </a:t>
            </a:r>
            <a:r>
              <a:rPr lang="en-US" dirty="0" smtClean="0"/>
              <a:t>cells</a:t>
            </a: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smtClean="0"/>
              <a:t>Why are some people more likely to die from coccidioidomycosis than others?</a:t>
            </a:r>
          </a:p>
        </p:txBody>
      </p:sp>
      <p:sp>
        <p:nvSpPr>
          <p:cNvPr id="16386" name="Content Placeholder 4"/>
          <p:cNvSpPr>
            <a:spLocks noGrp="1"/>
          </p:cNvSpPr>
          <p:nvPr>
            <p:ph idx="1"/>
          </p:nvPr>
        </p:nvSpPr>
        <p:spPr bwMode="auto">
          <a:xfrm>
            <a:off x="457200" y="1524000"/>
            <a:ext cx="8229600" cy="5029200"/>
          </a:xfrm>
          <a:noFill/>
          <a:ln>
            <a:miter lim="800000"/>
            <a:headEnd/>
            <a:tailEnd/>
          </a:ln>
        </p:spPr>
        <p:txBody>
          <a:bodyPr vert="horz" wrap="square" lIns="91440" tIns="45720" rIns="91440" bIns="45720" numCol="1" anchor="t" anchorCtr="0" compatLnSpc="1">
            <a:prstTxWarp prst="textNoShape">
              <a:avLst/>
            </a:prstTxWarp>
          </a:bodyPr>
          <a:lstStyle/>
          <a:p>
            <a:r>
              <a:rPr lang="en-US" sz="2200" dirty="0" smtClean="0"/>
              <a:t>It may be because:</a:t>
            </a:r>
          </a:p>
          <a:p>
            <a:pPr lvl="1">
              <a:spcBef>
                <a:spcPts val="1100"/>
              </a:spcBef>
              <a:buSzTx/>
            </a:pPr>
            <a:r>
              <a:rPr lang="en-US" dirty="0" smtClean="0"/>
              <a:t>Certain groups are at an increased risk of exposure.</a:t>
            </a:r>
          </a:p>
          <a:p>
            <a:pPr lvl="1">
              <a:spcBef>
                <a:spcPts val="1100"/>
              </a:spcBef>
              <a:buSzTx/>
            </a:pPr>
            <a:r>
              <a:rPr lang="en-US" dirty="0" smtClean="0"/>
              <a:t>Certain groups might have an increased risk of severe disease</a:t>
            </a:r>
            <a:r>
              <a:rPr lang="en-US" dirty="0"/>
              <a:t>.</a:t>
            </a:r>
            <a:endParaRPr lang="en-US" dirty="0" smtClean="0"/>
          </a:p>
          <a:p>
            <a:pPr lvl="1">
              <a:spcBef>
                <a:spcPts val="1100"/>
              </a:spcBef>
              <a:buSzTx/>
            </a:pPr>
            <a:r>
              <a:rPr lang="en-US" dirty="0" smtClean="0"/>
              <a:t>Some groups may have both increased risk of exposure and severe disease.</a:t>
            </a:r>
          </a:p>
          <a:p>
            <a:pPr lvl="1">
              <a:spcBef>
                <a:spcPts val="1100"/>
              </a:spcBef>
              <a:buSzTx/>
            </a:pPr>
            <a:r>
              <a:rPr lang="en-US" dirty="0" smtClean="0"/>
              <a:t>People over the age of 65 since their immune systems do not function as well, and they tend to have other medical conditions.</a:t>
            </a:r>
          </a:p>
          <a:p>
            <a:pPr lvl="2">
              <a:spcBef>
                <a:spcPts val="1200"/>
              </a:spcBef>
              <a:buSzTx/>
              <a:buFont typeface="Courier New" pitchFamily="49" charset="0"/>
              <a:buChar char="o"/>
            </a:pPr>
            <a:r>
              <a:rPr lang="en-US" dirty="0" smtClean="0"/>
              <a:t>People in Arizona and California are more likely to die of </a:t>
            </a:r>
            <a:r>
              <a:rPr lang="en-US" dirty="0" err="1" smtClean="0"/>
              <a:t>coccidioidomycosis</a:t>
            </a:r>
            <a:r>
              <a:rPr lang="en-US" dirty="0" smtClean="0"/>
              <a:t>. </a:t>
            </a:r>
          </a:p>
          <a:p>
            <a:pPr lvl="3">
              <a:spcBef>
                <a:spcPts val="500"/>
              </a:spcBef>
              <a:buFont typeface="Arial" pitchFamily="34" charset="0"/>
              <a:buChar char="•"/>
            </a:pPr>
            <a:r>
              <a:rPr lang="en-US" dirty="0" smtClean="0"/>
              <a:t>It could be because they are more likely to get the disease in the first place, and both places are popular for people to retire.</a:t>
            </a:r>
          </a:p>
          <a:p>
            <a:pPr lvl="1">
              <a:spcBef>
                <a:spcPts val="1100"/>
              </a:spcBef>
              <a:buSzTx/>
            </a:pPr>
            <a:r>
              <a:rPr lang="en-US" dirty="0" smtClean="0"/>
              <a:t>Poor access to health care services that might delay diagnosis, resulting in more severe disease.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smtClean="0"/>
              <a:t>How does a person get coccidioidomycosis?</a:t>
            </a:r>
          </a:p>
        </p:txBody>
      </p:sp>
      <p:sp>
        <p:nvSpPr>
          <p:cNvPr id="17410"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spcBef>
                <a:spcPts val="1200"/>
              </a:spcBef>
            </a:pPr>
            <a:r>
              <a:rPr lang="en-US" smtClean="0"/>
              <a:t>A person can get the disease via inhalation of fungal spore.</a:t>
            </a:r>
          </a:p>
          <a:p>
            <a:pPr lvl="1">
              <a:spcBef>
                <a:spcPts val="1200"/>
              </a:spcBef>
              <a:buSzTx/>
            </a:pPr>
            <a:r>
              <a:rPr lang="en-US" smtClean="0"/>
              <a:t>The fungal spores become airborne when the soil is disturbed by winds, construction, farming, and other activities.</a:t>
            </a:r>
          </a:p>
          <a:p>
            <a:pPr lvl="1">
              <a:spcBef>
                <a:spcPts val="1200"/>
              </a:spcBef>
              <a:buSzTx/>
            </a:pPr>
            <a:r>
              <a:rPr lang="en-US" smtClean="0"/>
              <a:t>Infection occurs when a spore is inhaled.</a:t>
            </a:r>
          </a:p>
          <a:p>
            <a:pPr lvl="1">
              <a:spcBef>
                <a:spcPts val="1200"/>
              </a:spcBef>
              <a:buSzTx/>
            </a:pPr>
            <a:r>
              <a:rPr lang="en-US" smtClean="0"/>
              <a:t>Within the lung, the spore changes into a larger, multi-cellular structure called a spherule.</a:t>
            </a:r>
          </a:p>
          <a:p>
            <a:pPr lvl="1">
              <a:spcBef>
                <a:spcPts val="1200"/>
              </a:spcBef>
              <a:buSzTx/>
            </a:pPr>
            <a:r>
              <a:rPr lang="en-US" smtClean="0"/>
              <a:t>The spherule in the lung will grow and eventually burst, releasing endospores, which develop into more spherules.</a:t>
            </a:r>
          </a:p>
          <a:p>
            <a:pPr lvl="1">
              <a:spcBef>
                <a:spcPts val="1200"/>
              </a:spcBef>
              <a:buSzTx/>
            </a:pPr>
            <a:r>
              <a:rPr lang="en-US" smtClean="0"/>
              <a:t>Valley fever symptoms generally occur within three weeks of exposure.</a:t>
            </a:r>
          </a:p>
          <a:p>
            <a:pPr lvl="1">
              <a:spcBef>
                <a:spcPts val="1200"/>
              </a:spcBef>
              <a:buSzTx/>
            </a:pPr>
            <a:r>
              <a:rPr lang="en-US" smtClean="0"/>
              <a:t>Valley fever is not a contagious disease.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smtClean="0"/>
              <a:t>Where are the spores most likely to be found?</a:t>
            </a:r>
          </a:p>
        </p:txBody>
      </p:sp>
      <p:sp>
        <p:nvSpPr>
          <p:cNvPr id="18434" name="Content Placeholder 4"/>
          <p:cNvSpPr>
            <a:spLocks noGrp="1"/>
          </p:cNvSpPr>
          <p:nvPr>
            <p:ph idx="1"/>
          </p:nvPr>
        </p:nvSpPr>
        <p:spPr bwMode="auto">
          <a:xfrm>
            <a:off x="457200" y="1600200"/>
            <a:ext cx="83058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pPr>
            <a:r>
              <a:rPr lang="en-US" i="1" dirty="0" err="1" smtClean="0"/>
              <a:t>Coccidioides</a:t>
            </a:r>
            <a:r>
              <a:rPr lang="en-US" dirty="0" smtClean="0"/>
              <a:t> species are found in lower elevation areas:</a:t>
            </a:r>
          </a:p>
          <a:p>
            <a:pPr lvl="1">
              <a:lnSpc>
                <a:spcPct val="120000"/>
              </a:lnSpc>
              <a:buSzTx/>
            </a:pPr>
            <a:r>
              <a:rPr lang="en-US" sz="2200" dirty="0" smtClean="0"/>
              <a:t>receiving less than 20 inches of rain per year</a:t>
            </a:r>
          </a:p>
          <a:p>
            <a:pPr lvl="1">
              <a:lnSpc>
                <a:spcPct val="120000"/>
              </a:lnSpc>
              <a:buSzTx/>
            </a:pPr>
            <a:r>
              <a:rPr lang="en-US" sz="2200" dirty="0" smtClean="0"/>
              <a:t>having warm, sandy soil</a:t>
            </a:r>
          </a:p>
          <a:p>
            <a:pPr>
              <a:lnSpc>
                <a:spcPct val="120000"/>
              </a:lnSpc>
              <a:spcBef>
                <a:spcPts val="2000"/>
              </a:spcBef>
            </a:pPr>
            <a:r>
              <a:rPr lang="en-US" dirty="0" smtClean="0"/>
              <a:t>They are usually found 4–12 inches below surface.</a:t>
            </a:r>
          </a:p>
          <a:p>
            <a:pPr>
              <a:lnSpc>
                <a:spcPct val="120000"/>
              </a:lnSpc>
              <a:spcBef>
                <a:spcPts val="2000"/>
              </a:spcBef>
            </a:pPr>
            <a:r>
              <a:rPr lang="en-US" dirty="0" smtClean="0"/>
              <a:t>They </a:t>
            </a:r>
            <a:r>
              <a:rPr lang="en-US" dirty="0" smtClean="0"/>
              <a:t>are able to grow better if there are animal droppings present in the soil.</a:t>
            </a:r>
          </a:p>
          <a:p>
            <a:pPr>
              <a:lnSpc>
                <a:spcPct val="120000"/>
              </a:lnSpc>
              <a:spcBef>
                <a:spcPts val="2000"/>
              </a:spcBef>
            </a:pPr>
            <a:r>
              <a:rPr lang="en-US" dirty="0" smtClean="0"/>
              <a:t>The soil is the natural reservoir for these spores.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bwMode="auto">
          <a:xfrm>
            <a:off x="990600" y="274638"/>
            <a:ext cx="7010400" cy="1143000"/>
          </a:xfrm>
          <a:noFill/>
          <a:ln>
            <a:miter lim="800000"/>
            <a:headEnd/>
            <a:tailEnd/>
          </a:ln>
        </p:spPr>
        <p:txBody>
          <a:bodyPr vert="horz" wrap="square" lIns="91440" tIns="45720" rIns="91440" bIns="45720" numCol="1" anchor="ctr" compatLnSpc="1">
            <a:prstTxWarp prst="textNoShape">
              <a:avLst/>
            </a:prstTxWarp>
          </a:bodyPr>
          <a:lstStyle/>
          <a:p>
            <a:r>
              <a:rPr lang="en-US" dirty="0" smtClean="0"/>
              <a:t>Is the spread of the spores related to temperature or seasons?</a:t>
            </a:r>
          </a:p>
        </p:txBody>
      </p:sp>
      <p:sp>
        <p:nvSpPr>
          <p:cNvPr id="19458"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spcBef>
                <a:spcPts val="1500"/>
              </a:spcBef>
            </a:pPr>
            <a:r>
              <a:rPr lang="en-US" dirty="0" smtClean="0"/>
              <a:t>Blowing dust may carry the infectious spores of </a:t>
            </a:r>
            <a:r>
              <a:rPr lang="en-US" dirty="0" err="1" smtClean="0"/>
              <a:t>cocci</a:t>
            </a:r>
            <a:r>
              <a:rPr lang="en-US" dirty="0" smtClean="0"/>
              <a:t> anytime throughout the year.</a:t>
            </a:r>
          </a:p>
          <a:p>
            <a:pPr>
              <a:lnSpc>
                <a:spcPct val="120000"/>
              </a:lnSpc>
              <a:spcBef>
                <a:spcPts val="2000"/>
              </a:spcBef>
            </a:pPr>
            <a:r>
              <a:rPr lang="en-US" dirty="0" smtClean="0"/>
              <a:t>However, certain times were noticed to have an increased risk, </a:t>
            </a:r>
            <a:r>
              <a:rPr lang="en-US" dirty="0" smtClean="0"/>
              <a:t>linked </a:t>
            </a:r>
            <a:r>
              <a:rPr lang="en-US" dirty="0" smtClean="0"/>
              <a:t>to the amount of rainfall.</a:t>
            </a:r>
          </a:p>
          <a:p>
            <a:pPr>
              <a:lnSpc>
                <a:spcPct val="120000"/>
              </a:lnSpc>
              <a:spcBef>
                <a:spcPts val="2000"/>
              </a:spcBef>
            </a:pPr>
            <a:r>
              <a:rPr lang="en-US" dirty="0" smtClean="0"/>
              <a:t>The time that the most cases reported are:</a:t>
            </a:r>
          </a:p>
          <a:p>
            <a:pPr lvl="1">
              <a:lnSpc>
                <a:spcPct val="120000"/>
              </a:lnSpc>
              <a:spcBef>
                <a:spcPts val="1500"/>
              </a:spcBef>
              <a:buSzTx/>
            </a:pPr>
            <a:r>
              <a:rPr lang="en-US" dirty="0" smtClean="0"/>
              <a:t>In Arizona, during June–August and October–November</a:t>
            </a:r>
          </a:p>
          <a:p>
            <a:pPr lvl="1">
              <a:lnSpc>
                <a:spcPct val="120000"/>
              </a:lnSpc>
              <a:spcBef>
                <a:spcPts val="1500"/>
              </a:spcBef>
              <a:buSzTx/>
            </a:pPr>
            <a:r>
              <a:rPr lang="en-US" dirty="0" smtClean="0"/>
              <a:t>In California, during summer months (June–August)</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DC OD Light Frame">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TotalTime>
  <Words>1407</Words>
  <Application>Microsoft Office PowerPoint</Application>
  <PresentationFormat>On-screen Show (4:3)</PresentationFormat>
  <Paragraphs>117</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Courier New</vt:lpstr>
      <vt:lpstr>Myriad Web Pro</vt:lpstr>
      <vt:lpstr>Wingdings</vt:lpstr>
      <vt:lpstr>Calibri</vt:lpstr>
      <vt:lpstr>CDC OD Light Frame</vt:lpstr>
      <vt:lpstr>Death from Fungus in the Soil</vt:lpstr>
      <vt:lpstr>What is coccidioidomycosis?</vt:lpstr>
      <vt:lpstr>Who is most likely to get coccidioidomycosis?</vt:lpstr>
      <vt:lpstr>Is coccidioidomycosis considered a major cause of death in the US?</vt:lpstr>
      <vt:lpstr>Who is most likely to die from coccidioidomycosis?</vt:lpstr>
      <vt:lpstr>Why are some people more likely to die from coccidioidomycosis than others?</vt:lpstr>
      <vt:lpstr>How does a person get coccidioidomycosis?</vt:lpstr>
      <vt:lpstr>Where are the spores most likely to be found?</vt:lpstr>
      <vt:lpstr>Is the spread of the spores related to temperature or seasons?</vt:lpstr>
      <vt:lpstr>What was the purpose of the study about coccidioidomycosis-associated deaths?</vt:lpstr>
      <vt:lpstr>How was the study conducted?</vt:lpstr>
      <vt:lpstr>What could the health community be doing to improve outcomes for those who get the disease?</vt:lpstr>
      <vt:lpstr>What are the signs and symptoms of coccidioidomycosis?</vt:lpstr>
      <vt:lpstr>What can individuals do to protect themselves from coccidioidomycosis?</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CDC User</cp:lastModifiedBy>
  <cp:revision>33</cp:revision>
  <cp:lastPrinted>2013-02-26T14:40:40Z</cp:lastPrinted>
  <dcterms:created xsi:type="dcterms:W3CDTF">2010-02-19T19:04:22Z</dcterms:created>
  <dcterms:modified xsi:type="dcterms:W3CDTF">2013-02-27T14:20:33Z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